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3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4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7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6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5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3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20679-FE78-468A-A0C4-35B74479F95B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CA036-669B-4917-9E38-C29CE9E25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8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r="12618" b="4231"/>
          <a:stretch/>
        </p:blipFill>
        <p:spPr>
          <a:xfrm>
            <a:off x="3724102" y="324197"/>
            <a:ext cx="4006735" cy="4596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0"/>
          <a:stretch/>
        </p:blipFill>
        <p:spPr>
          <a:xfrm>
            <a:off x="5652655" y="324196"/>
            <a:ext cx="2086495" cy="4605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0976" y="4987636"/>
            <a:ext cx="242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UUOP 1.9</a:t>
            </a:r>
          </a:p>
          <a:p>
            <a:r>
              <a:rPr lang="en-US" dirty="0" smtClean="0"/>
              <a:t>Single grain of aragonite (carbonate: </a:t>
            </a:r>
            <a:r>
              <a:rPr lang="en-US" dirty="0" err="1"/>
              <a:t>CaCO</a:t>
            </a:r>
            <a:r>
              <a:rPr lang="en-US" dirty="0" smtClean="0"/>
              <a:t>₃)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2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65" y="431166"/>
            <a:ext cx="3965881" cy="396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57" y="431908"/>
            <a:ext cx="3940863" cy="3965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323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10.2</a:t>
            </a:r>
          </a:p>
          <a:p>
            <a:r>
              <a:rPr lang="en-US" dirty="0" smtClean="0"/>
              <a:t>cordierite (</a:t>
            </a:r>
            <a:r>
              <a:rPr lang="en-US" dirty="0" err="1" smtClean="0"/>
              <a:t>cyclosilicate</a:t>
            </a:r>
            <a:r>
              <a:rPr lang="en-US" dirty="0" smtClean="0"/>
              <a:t>): (</a:t>
            </a:r>
            <a:r>
              <a:rPr lang="en-US" dirty="0" err="1" smtClean="0"/>
              <a:t>Mg,Fe</a:t>
            </a:r>
            <a:r>
              <a:rPr lang="en-US" dirty="0" smtClean="0"/>
              <a:t>)2Al4Si5O18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65" y="431907"/>
            <a:ext cx="3965881" cy="396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57" y="443647"/>
            <a:ext cx="3940863" cy="3942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57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11.3</a:t>
            </a:r>
          </a:p>
          <a:p>
            <a:r>
              <a:rPr lang="en-US" dirty="0" smtClean="0"/>
              <a:t>orthoclase (</a:t>
            </a:r>
            <a:r>
              <a:rPr lang="en-US" dirty="0" smtClean="0"/>
              <a:t>tectosilicate): KAlSi3O8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8688" y="608613"/>
            <a:ext cx="140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orthoclase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281949" y="806335"/>
            <a:ext cx="616739" cy="124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8503920" y="977945"/>
            <a:ext cx="98229" cy="7344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84848" y="1293713"/>
            <a:ext cx="116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muscovite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>
            <a:off x="7747578" y="1478379"/>
            <a:ext cx="2409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19219" y="2767837"/>
            <a:ext cx="116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quartz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8123" y="3267100"/>
            <a:ext cx="116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biotite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8179488" y="2859578"/>
            <a:ext cx="224679" cy="407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32048" y="3451766"/>
            <a:ext cx="116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biotite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4113413" y="3044244"/>
            <a:ext cx="224679" cy="407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94778" y="3267100"/>
            <a:ext cx="116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chlorite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flipH="1" flipV="1">
            <a:off x="4702921" y="2984270"/>
            <a:ext cx="573222" cy="2828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475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65" y="431907"/>
            <a:ext cx="3965881" cy="396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57" y="444416"/>
            <a:ext cx="3940863" cy="394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84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12.9</a:t>
            </a:r>
          </a:p>
          <a:p>
            <a:r>
              <a:rPr lang="en-US" dirty="0" smtClean="0"/>
              <a:t>apatite (</a:t>
            </a:r>
            <a:r>
              <a:rPr lang="en-US" dirty="0" smtClean="0"/>
              <a:t>phosphate): </a:t>
            </a:r>
            <a:r>
              <a:rPr lang="en-US" dirty="0"/>
              <a:t>Ca</a:t>
            </a:r>
            <a:r>
              <a:rPr lang="en-US" baseline="-25000" dirty="0"/>
              <a:t>5</a:t>
            </a:r>
            <a:r>
              <a:rPr lang="en-US" dirty="0"/>
              <a:t>(PO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(</a:t>
            </a:r>
            <a:r>
              <a:rPr lang="en-US" dirty="0" err="1"/>
              <a:t>F,Cl,OH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8688" y="2056510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microcline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0574" y="2890355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biotite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28257" y="1841067"/>
            <a:ext cx="116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Qz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3667" y="1107133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sphene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63304" y="1408972"/>
            <a:ext cx="197982" cy="300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848794" y="1841067"/>
            <a:ext cx="249381" cy="272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04890" y="2010893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apatite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132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65" y="431907"/>
            <a:ext cx="3965881" cy="396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13" y="444416"/>
            <a:ext cx="3939351" cy="394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2988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13.1</a:t>
            </a:r>
          </a:p>
          <a:p>
            <a:r>
              <a:rPr lang="en-US" dirty="0" err="1" smtClean="0"/>
              <a:t>brucite</a:t>
            </a:r>
            <a:r>
              <a:rPr lang="en-US" dirty="0" smtClean="0"/>
              <a:t> (</a:t>
            </a:r>
            <a:r>
              <a:rPr lang="en-US" dirty="0" smtClean="0"/>
              <a:t>hydroxide): </a:t>
            </a:r>
            <a:r>
              <a:rPr lang="en-US" dirty="0"/>
              <a:t>Mg(OH)</a:t>
            </a:r>
            <a:r>
              <a:rPr lang="en-US" baseline="-25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8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65" y="431907"/>
            <a:ext cx="3965881" cy="396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13" y="445172"/>
            <a:ext cx="3939351" cy="3939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2669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14.4</a:t>
            </a:r>
          </a:p>
          <a:p>
            <a:r>
              <a:rPr lang="en-US" dirty="0" smtClean="0"/>
              <a:t>calcite (</a:t>
            </a:r>
            <a:r>
              <a:rPr lang="en-US" dirty="0" smtClean="0"/>
              <a:t>carbonate): CaCO3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89501" y="3399119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77378" y="775068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dolomite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92197" y="2087092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periclase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02625" y="2343294"/>
            <a:ext cx="556954" cy="92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50801" y="3108931"/>
            <a:ext cx="116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Olivine (</a:t>
            </a:r>
            <a:r>
              <a:rPr lang="en-US" sz="1400" b="1" dirty="0" smtClean="0">
                <a:sym typeface="Symbol" panose="05050102010706020507" pitchFamily="18" charset="2"/>
              </a:rPr>
              <a:t> </a:t>
            </a:r>
            <a:r>
              <a:rPr lang="en-US" sz="1400" b="1" dirty="0" smtClean="0"/>
              <a:t>pure </a:t>
            </a:r>
            <a:r>
              <a:rPr lang="en-US" sz="1400" b="1" dirty="0" err="1" smtClean="0"/>
              <a:t>Fo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77378" y="2914283"/>
            <a:ext cx="581365" cy="2694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13531" y="1788111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spinel</a:t>
            </a:r>
            <a:endParaRPr lang="en-US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613531" y="2037420"/>
            <a:ext cx="326578" cy="2531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520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65" y="432679"/>
            <a:ext cx="3965881" cy="396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13" y="445172"/>
            <a:ext cx="3939351" cy="3939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53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15.5</a:t>
            </a:r>
          </a:p>
          <a:p>
            <a:r>
              <a:rPr lang="en-US" dirty="0" smtClean="0"/>
              <a:t>Chromite (</a:t>
            </a:r>
            <a:r>
              <a:rPr lang="en-US" dirty="0" smtClean="0"/>
              <a:t>oxide – spinel group): </a:t>
            </a:r>
            <a:r>
              <a:rPr lang="en-US" dirty="0"/>
              <a:t>(Fe, Mg)Cr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7311" y="1062935"/>
            <a:ext cx="138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Olivine</a:t>
            </a:r>
          </a:p>
          <a:p>
            <a:r>
              <a:rPr lang="en-US" sz="1400" b="1" dirty="0" smtClean="0"/>
              <a:t>(</a:t>
            </a:r>
            <a:r>
              <a:rPr lang="en-US" sz="1400" b="1" dirty="0" err="1" smtClean="0"/>
              <a:t>serpentinized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89501" y="3614562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Chromite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2046" y="2012977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opx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2523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37" y="432679"/>
            <a:ext cx="3964337" cy="396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14" y="445173"/>
            <a:ext cx="3954820" cy="3954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1730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16.4</a:t>
            </a:r>
          </a:p>
          <a:p>
            <a:r>
              <a:rPr lang="en-US" dirty="0" smtClean="0"/>
              <a:t>Cr-Spinel (</a:t>
            </a:r>
            <a:r>
              <a:rPr lang="en-US" dirty="0" smtClean="0"/>
              <a:t>oxide)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9785" y="970600"/>
            <a:ext cx="138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Olivine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2053" y="2683808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Ti-diopside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06424" y="2107070"/>
            <a:ext cx="116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spinel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984269" y="2683808"/>
            <a:ext cx="567578" cy="59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177935" y="1251255"/>
            <a:ext cx="606830" cy="245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497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37" y="432679"/>
            <a:ext cx="3964337" cy="396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66" y="445173"/>
            <a:ext cx="3953315" cy="3954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716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17.6</a:t>
            </a:r>
          </a:p>
          <a:p>
            <a:r>
              <a:rPr lang="en-US" dirty="0" err="1" smtClean="0"/>
              <a:t>Hauyne</a:t>
            </a:r>
            <a:r>
              <a:rPr lang="en-US" dirty="0" smtClean="0"/>
              <a:t> (</a:t>
            </a:r>
            <a:r>
              <a:rPr lang="en-US" dirty="0" smtClean="0"/>
              <a:t>tectosilicate – </a:t>
            </a:r>
            <a:r>
              <a:rPr lang="en-US" dirty="0" err="1" smtClean="0"/>
              <a:t>feldspathoid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oxyhornblende</a:t>
            </a:r>
            <a:r>
              <a:rPr lang="en-US" dirty="0" smtClean="0"/>
              <a:t> = brown hornblende)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4098175" y="1911927"/>
            <a:ext cx="290945" cy="2909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1712" y="160909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Hauyne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3" idx="1"/>
          </p:cNvCxnSpPr>
          <p:nvPr/>
        </p:nvCxnSpPr>
        <p:spPr>
          <a:xfrm flipH="1">
            <a:off x="4386239" y="1793763"/>
            <a:ext cx="145473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83428" y="3565359"/>
            <a:ext cx="128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oxyhornblende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>
            <a:stCxn id="15" idx="0"/>
          </p:cNvCxnSpPr>
          <p:nvPr/>
        </p:nvCxnSpPr>
        <p:spPr>
          <a:xfrm flipH="1" flipV="1">
            <a:off x="3399905" y="3339513"/>
            <a:ext cx="727129" cy="22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0"/>
          </p:cNvCxnSpPr>
          <p:nvPr/>
        </p:nvCxnSpPr>
        <p:spPr>
          <a:xfrm flipV="1">
            <a:off x="4127034" y="2507856"/>
            <a:ext cx="1068421" cy="1057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62817" y="145520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plag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6271" y="2487657"/>
            <a:ext cx="666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biotite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1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74" y="432679"/>
            <a:ext cx="3962863" cy="396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66" y="446666"/>
            <a:ext cx="3953315" cy="3951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477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18.2</a:t>
            </a:r>
          </a:p>
          <a:p>
            <a:r>
              <a:rPr lang="en-US" dirty="0" smtClean="0"/>
              <a:t>olivine (</a:t>
            </a:r>
            <a:r>
              <a:rPr lang="en-US" dirty="0" smtClean="0"/>
              <a:t>nesosilicate): (</a:t>
            </a:r>
            <a:r>
              <a:rPr lang="en-US" dirty="0" err="1" smtClean="0"/>
              <a:t>Mg,Fe</a:t>
            </a:r>
            <a:r>
              <a:rPr lang="en-US" dirty="0" smtClean="0"/>
              <a:t>)2SiO4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06359" y="1388706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olivine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862731" y="288271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plag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597833" y="3208713"/>
            <a:ext cx="492064" cy="3566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08952" y="1542594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glass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87207" y="2574941"/>
            <a:ext cx="641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augite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641549" y="2728829"/>
            <a:ext cx="435795" cy="1294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257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74" y="434160"/>
            <a:ext cx="3962863" cy="396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07" y="446666"/>
            <a:ext cx="3951833" cy="3951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973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18.6</a:t>
            </a:r>
          </a:p>
          <a:p>
            <a:r>
              <a:rPr lang="en-US" dirty="0" smtClean="0"/>
              <a:t>orthopyroxene (</a:t>
            </a:r>
            <a:r>
              <a:rPr lang="en-US" dirty="0" smtClean="0"/>
              <a:t>inosilicate): (</a:t>
            </a:r>
            <a:r>
              <a:rPr lang="en-US" dirty="0" err="1" smtClean="0"/>
              <a:t>Mg,Fe</a:t>
            </a:r>
            <a:r>
              <a:rPr lang="en-US" dirty="0" smtClean="0"/>
              <a:t>)SiO3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08041" y="3640608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olivine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97295" y="22575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plag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154028" y="985641"/>
            <a:ext cx="448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opx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3200" y="2192556"/>
            <a:ext cx="805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diopside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22016" y="1293418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spinel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 flipV="1">
            <a:off x="3890356" y="1496291"/>
            <a:ext cx="440399" cy="104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73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7" y="431166"/>
            <a:ext cx="4006735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431166"/>
            <a:ext cx="3967364" cy="3967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0975" y="4987636"/>
            <a:ext cx="408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2.10</a:t>
            </a:r>
          </a:p>
          <a:p>
            <a:r>
              <a:rPr lang="en-US" dirty="0" err="1" smtClean="0"/>
              <a:t>Analcime</a:t>
            </a:r>
            <a:r>
              <a:rPr lang="en-US" dirty="0" smtClean="0"/>
              <a:t> (tectosilicate): Na(AlSi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6</a:t>
            </a:r>
            <a:r>
              <a:rPr lang="en-US" dirty="0"/>
              <a:t>) ·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7833" y="172609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Analcime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6510" y="1665317"/>
            <a:ext cx="79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Augite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2194560" y="2034649"/>
            <a:ext cx="57604" cy="567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12440" y="3130254"/>
            <a:ext cx="8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Calcite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8063346" y="2809702"/>
            <a:ext cx="355167" cy="320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05007" y="133637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Analcime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9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8" y="434160"/>
            <a:ext cx="3961375" cy="396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07" y="446666"/>
            <a:ext cx="3951833" cy="3951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29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19.8</a:t>
            </a:r>
          </a:p>
          <a:p>
            <a:r>
              <a:rPr lang="en-US" dirty="0" smtClean="0"/>
              <a:t>Chlorite (</a:t>
            </a:r>
            <a:r>
              <a:rPr lang="en-US" dirty="0" smtClean="0"/>
              <a:t>inosilicate – TOT+O)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72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8" y="434160"/>
            <a:ext cx="3961375" cy="396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45" y="444439"/>
            <a:ext cx="3951833" cy="3950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237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20.10</a:t>
            </a:r>
          </a:p>
          <a:p>
            <a:r>
              <a:rPr lang="en-US" dirty="0" smtClean="0"/>
              <a:t>Staurolite (</a:t>
            </a:r>
            <a:r>
              <a:rPr lang="en-US" dirty="0" smtClean="0"/>
              <a:t>nesosilicate)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0944" y="2722315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sphene</a:t>
            </a:r>
            <a:endParaRPr lang="en-US" sz="1400" dirty="0"/>
          </a:p>
        </p:txBody>
      </p:sp>
      <p:cxnSp>
        <p:nvCxnSpPr>
          <p:cNvPr id="3" name="Straight Arrow Connector 2"/>
          <p:cNvCxnSpPr>
            <a:stCxn id="7" idx="1"/>
          </p:cNvCxnSpPr>
          <p:nvPr/>
        </p:nvCxnSpPr>
        <p:spPr>
          <a:xfrm flipH="1">
            <a:off x="4073238" y="2876204"/>
            <a:ext cx="387706" cy="24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86027" y="3115784"/>
            <a:ext cx="897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staurolite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6389" y="3115784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biotite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0049" y="1577930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Qz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80255" y="147987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Musc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218678" y="1381812"/>
            <a:ext cx="351080" cy="196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8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8" y="434917"/>
            <a:ext cx="3961375" cy="3959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82" y="444439"/>
            <a:ext cx="3950359" cy="3950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319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21.3</a:t>
            </a:r>
          </a:p>
          <a:p>
            <a:r>
              <a:rPr lang="en-US" dirty="0" err="1" smtClean="0"/>
              <a:t>Glaucophane</a:t>
            </a:r>
            <a:r>
              <a:rPr lang="en-US" dirty="0" smtClean="0"/>
              <a:t> (</a:t>
            </a:r>
            <a:r>
              <a:rPr lang="en-US" dirty="0" smtClean="0"/>
              <a:t>inosilicate – sodic amphibole)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phengite</a:t>
            </a:r>
            <a:r>
              <a:rPr lang="en-US" dirty="0" smtClean="0"/>
              <a:t> = white micas high pressure)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1568" y="1621462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sphene</a:t>
            </a:r>
            <a:endParaRPr lang="en-US" sz="14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51513" y="1641764"/>
            <a:ext cx="372242" cy="90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70250" y="2938665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Qz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821600" y="717459"/>
            <a:ext cx="743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chlorite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30245" y="1025236"/>
            <a:ext cx="363252" cy="282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20234" y="1350612"/>
            <a:ext cx="1120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glaucophane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123755" y="2881437"/>
            <a:ext cx="121422" cy="153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70249" y="3666721"/>
            <a:ext cx="886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phengite</a:t>
            </a:r>
            <a:endParaRPr lang="en-US" sz="1400" dirty="0"/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>
            <a:off x="2858405" y="3820610"/>
            <a:ext cx="211844" cy="135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968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75" y="434917"/>
            <a:ext cx="3959860" cy="3959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82" y="444439"/>
            <a:ext cx="3950359" cy="3950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629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22.1</a:t>
            </a:r>
          </a:p>
          <a:p>
            <a:r>
              <a:rPr lang="en-US" dirty="0" smtClean="0"/>
              <a:t>Augite (</a:t>
            </a:r>
            <a:r>
              <a:rPr lang="en-US" dirty="0" smtClean="0"/>
              <a:t>inosilicate – </a:t>
            </a:r>
            <a:r>
              <a:rPr lang="en-US" dirty="0" err="1" smtClean="0"/>
              <a:t>clinopyroxene</a:t>
            </a:r>
            <a:r>
              <a:rPr lang="en-US" dirty="0" smtClean="0"/>
              <a:t>): </a:t>
            </a:r>
            <a:r>
              <a:rPr lang="en-US" dirty="0"/>
              <a:t>(</a:t>
            </a:r>
            <a:r>
              <a:rPr lang="en-US" dirty="0" err="1"/>
              <a:t>Ca,Na</a:t>
            </a:r>
            <a:r>
              <a:rPr lang="en-US" dirty="0"/>
              <a:t>)(</a:t>
            </a:r>
            <a:r>
              <a:rPr lang="en-US" dirty="0" err="1"/>
              <a:t>Mg,Fe,Al,Ti</a:t>
            </a:r>
            <a:r>
              <a:rPr lang="en-US" dirty="0"/>
              <a:t>)(</a:t>
            </a:r>
            <a:r>
              <a:rPr lang="en-US" dirty="0" err="1" smtClean="0"/>
              <a:t>Si,Al</a:t>
            </a:r>
            <a:r>
              <a:rPr lang="en-US" dirty="0" smtClean="0"/>
              <a:t>)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6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899981" y="930333"/>
            <a:ext cx="648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augite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3607724" y="1084221"/>
            <a:ext cx="29225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18882" y="2038696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olivine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947635" y="2262262"/>
            <a:ext cx="208127" cy="2725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430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75" y="451653"/>
            <a:ext cx="3959860" cy="3926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82" y="445232"/>
            <a:ext cx="3950359" cy="3948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259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22.5</a:t>
            </a:r>
          </a:p>
          <a:p>
            <a:r>
              <a:rPr lang="en-US" dirty="0" smtClean="0"/>
              <a:t>Perovskite (</a:t>
            </a:r>
            <a:r>
              <a:rPr lang="en-US" dirty="0" smtClean="0"/>
              <a:t>oxide): </a:t>
            </a:r>
            <a:r>
              <a:rPr lang="en-US" dirty="0"/>
              <a:t>CaTiO</a:t>
            </a:r>
            <a:r>
              <a:rPr lang="en-US" baseline="-25000" dirty="0"/>
              <a:t>3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450801" y="2809009"/>
            <a:ext cx="966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perovskite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3607724" y="1084221"/>
            <a:ext cx="29225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02343" y="2962897"/>
            <a:ext cx="945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magnetite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3425426" y="3116786"/>
            <a:ext cx="676917" cy="324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9564" y="1959828"/>
            <a:ext cx="94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muscovite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784021" y="2267605"/>
            <a:ext cx="958946" cy="392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452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11" y="451653"/>
            <a:ext cx="3926388" cy="3926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5" y="445232"/>
            <a:ext cx="3948772" cy="3948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217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23.5</a:t>
            </a:r>
          </a:p>
          <a:p>
            <a:r>
              <a:rPr lang="en-US" dirty="0" smtClean="0"/>
              <a:t>Beryl (</a:t>
            </a:r>
            <a:r>
              <a:rPr lang="en-US" dirty="0" err="1" smtClean="0"/>
              <a:t>cyclosilicate</a:t>
            </a:r>
            <a:r>
              <a:rPr lang="en-US" dirty="0" smtClean="0"/>
              <a:t>): </a:t>
            </a:r>
            <a:r>
              <a:rPr lang="en-US" dirty="0"/>
              <a:t>Be</a:t>
            </a:r>
            <a:r>
              <a:rPr lang="en-US" baseline="-25000" dirty="0"/>
              <a:t>3</a:t>
            </a:r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Si</a:t>
            </a:r>
            <a:r>
              <a:rPr lang="en-US" baseline="-25000" dirty="0"/>
              <a:t>6</a:t>
            </a:r>
            <a:r>
              <a:rPr lang="en-US" dirty="0"/>
              <a:t>O</a:t>
            </a:r>
            <a:r>
              <a:rPr lang="en-US" baseline="-25000" dirty="0"/>
              <a:t>18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662326" y="1701641"/>
            <a:ext cx="56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beryl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3607724" y="1084221"/>
            <a:ext cx="29225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17594" y="1446571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plag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10553" y="2155871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quartz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61462" y="2092504"/>
            <a:ext cx="737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fluorite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116221" y="579712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biotite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97757" y="2416927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rutile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6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11" y="451653"/>
            <a:ext cx="3926388" cy="3926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5" y="445232"/>
            <a:ext cx="3948772" cy="3948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863" y="4784998"/>
            <a:ext cx="6222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24.3</a:t>
            </a:r>
          </a:p>
          <a:p>
            <a:r>
              <a:rPr lang="en-US" dirty="0" smtClean="0"/>
              <a:t>Biotite (</a:t>
            </a:r>
            <a:r>
              <a:rPr lang="en-US" dirty="0" smtClean="0"/>
              <a:t>phyllosilicate - T-O-T +cation): K(</a:t>
            </a:r>
            <a:r>
              <a:rPr lang="en-US" dirty="0" err="1" smtClean="0"/>
              <a:t>Mg,Fe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(AlSi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10</a:t>
            </a:r>
            <a:r>
              <a:rPr lang="en-US" dirty="0"/>
              <a:t>)(</a:t>
            </a:r>
            <a:r>
              <a:rPr lang="en-US" dirty="0" smtClean="0"/>
              <a:t>F,OH)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(note: slides 24 are too thick)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8366" y="2307876"/>
            <a:ext cx="713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apatite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38366" y="1679245"/>
            <a:ext cx="522539" cy="157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092" y="1938615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biotite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59096" y="1776487"/>
            <a:ext cx="648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augite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90758" y="1271978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455930" y="2149500"/>
            <a:ext cx="349075" cy="265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68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11" y="451653"/>
            <a:ext cx="3926388" cy="3926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5" y="445232"/>
            <a:ext cx="3948772" cy="3948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2771" y="3148279"/>
            <a:ext cx="805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graphite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706447" y="1756036"/>
            <a:ext cx="354459" cy="80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45087" y="91915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62104" y="1725553"/>
            <a:ext cx="1135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glaucophane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90758" y="1271978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084796" y="3338360"/>
            <a:ext cx="349076" cy="102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50801" y="4771505"/>
            <a:ext cx="4319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25.9</a:t>
            </a:r>
          </a:p>
          <a:p>
            <a:r>
              <a:rPr lang="en-US" dirty="0" err="1" smtClean="0"/>
              <a:t>Glaucophane</a:t>
            </a:r>
            <a:r>
              <a:rPr lang="en-US" dirty="0" smtClean="0"/>
              <a:t> (</a:t>
            </a:r>
            <a:r>
              <a:rPr lang="en-US" dirty="0" smtClean="0"/>
              <a:t>inosilicate – sodic amphibole)</a:t>
            </a:r>
          </a:p>
        </p:txBody>
      </p:sp>
    </p:spTree>
    <p:extLst>
      <p:ext uri="{BB962C8B-B14F-4D97-AF65-F5344CB8AC3E}">
        <p14:creationId xmlns:p14="http://schemas.microsoft.com/office/powerpoint/2010/main" val="469481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40" y="451653"/>
            <a:ext cx="3924930" cy="3926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5" y="445232"/>
            <a:ext cx="3948772" cy="3948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8791" y="2593799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olivine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643740" y="2585788"/>
            <a:ext cx="179136" cy="57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22875" y="2489882"/>
            <a:ext cx="988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phlogopite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3200401" y="1599350"/>
            <a:ext cx="299985" cy="13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50801" y="4771505"/>
            <a:ext cx="413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26.6</a:t>
            </a:r>
          </a:p>
          <a:p>
            <a:r>
              <a:rPr lang="en-US" dirty="0" err="1" smtClean="0"/>
              <a:t>Phlogopite</a:t>
            </a:r>
            <a:r>
              <a:rPr lang="en-US" dirty="0" smtClean="0"/>
              <a:t> (</a:t>
            </a:r>
            <a:r>
              <a:rPr lang="en-US" dirty="0" smtClean="0"/>
              <a:t>phyllosilicates – biotite group)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0386" y="1445461"/>
            <a:ext cx="820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diopside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3" idx="2"/>
          </p:cNvCxnSpPr>
          <p:nvPr/>
        </p:nvCxnSpPr>
        <p:spPr>
          <a:xfrm flipH="1">
            <a:off x="5037514" y="2901576"/>
            <a:ext cx="124480" cy="227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960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86"/>
            <a:ext cx="2835388" cy="2835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68" y="0"/>
            <a:ext cx="2806931" cy="2806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921" y="6211669"/>
            <a:ext cx="3659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27.7</a:t>
            </a:r>
          </a:p>
          <a:p>
            <a:r>
              <a:rPr lang="en-US" dirty="0" smtClean="0"/>
              <a:t>Hornblende (</a:t>
            </a:r>
            <a:r>
              <a:rPr lang="en-US" dirty="0" smtClean="0"/>
              <a:t>inosilicate – amphibole)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1697819"/>
            <a:ext cx="3924930" cy="3924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14" y="1697819"/>
            <a:ext cx="3924930" cy="39249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40381" y="3352507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hornblende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15246" y="4269678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rutile</a:t>
            </a:r>
            <a:endParaRPr lang="en-US" sz="14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056611" y="4098175"/>
            <a:ext cx="266007" cy="2493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95025" y="4652269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0565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24" y="431166"/>
            <a:ext cx="3967364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431166"/>
            <a:ext cx="3967364" cy="3967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0975" y="4987636"/>
            <a:ext cx="4047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3.2</a:t>
            </a:r>
          </a:p>
          <a:p>
            <a:r>
              <a:rPr lang="en-US" dirty="0" smtClean="0"/>
              <a:t>Talc (Phyllosilicate - TOT): </a:t>
            </a:r>
            <a:r>
              <a:rPr lang="en-US" dirty="0"/>
              <a:t>Mg</a:t>
            </a:r>
            <a:r>
              <a:rPr lang="en-US" baseline="-25000" dirty="0"/>
              <a:t>3</a:t>
            </a:r>
            <a:r>
              <a:rPr lang="en-US" dirty="0"/>
              <a:t>Si</a:t>
            </a:r>
            <a:r>
              <a:rPr lang="en-US" baseline="-25000" dirty="0"/>
              <a:t>4</a:t>
            </a:r>
            <a:r>
              <a:rPr lang="en-US" dirty="0"/>
              <a:t>O</a:t>
            </a:r>
            <a:r>
              <a:rPr lang="en-US" baseline="-25000" dirty="0"/>
              <a:t>10</a:t>
            </a:r>
            <a:r>
              <a:rPr lang="en-US" dirty="0"/>
              <a:t>(OH)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98887" y="1156457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oxide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573940" y="3499586"/>
            <a:ext cx="355167" cy="320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929107" y="3499586"/>
            <a:ext cx="1" cy="320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10896" y="3740002"/>
            <a:ext cx="79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Augite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6751523" y="1341123"/>
            <a:ext cx="447364" cy="266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7107" y="3081330"/>
            <a:ext cx="52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21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40" y="452382"/>
            <a:ext cx="3924930" cy="3924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5" y="445232"/>
            <a:ext cx="3948772" cy="3948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43740" y="2747687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643740" y="2585788"/>
            <a:ext cx="179136" cy="57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22875" y="2489882"/>
            <a:ext cx="737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fluorite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50801" y="4771505"/>
            <a:ext cx="416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28.7</a:t>
            </a:r>
          </a:p>
          <a:p>
            <a:r>
              <a:rPr lang="en-US" dirty="0" err="1" smtClean="0"/>
              <a:t>Aegirine</a:t>
            </a:r>
            <a:r>
              <a:rPr lang="en-US" dirty="0" smtClean="0"/>
              <a:t> (</a:t>
            </a:r>
            <a:r>
              <a:rPr lang="en-US" dirty="0" smtClean="0"/>
              <a:t>inosilicate – sodic </a:t>
            </a:r>
            <a:r>
              <a:rPr lang="en-US" dirty="0" err="1" smtClean="0"/>
              <a:t>clinopyroxene</a:t>
            </a:r>
            <a:r>
              <a:rPr lang="en-US" dirty="0" smtClean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2794" y="3992591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aegirine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6183" y="1077738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9115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40" y="452382"/>
            <a:ext cx="3924930" cy="3924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5" y="445232"/>
            <a:ext cx="3948772" cy="3948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8714" y="2041105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75177" y="3096712"/>
            <a:ext cx="881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tremolite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50801" y="4771505"/>
            <a:ext cx="428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29.9</a:t>
            </a:r>
          </a:p>
          <a:p>
            <a:r>
              <a:rPr lang="en-US" dirty="0" err="1" smtClean="0"/>
              <a:t>tremolite</a:t>
            </a:r>
            <a:r>
              <a:rPr lang="en-US" dirty="0" smtClean="0"/>
              <a:t> (</a:t>
            </a:r>
            <a:r>
              <a:rPr lang="en-US" dirty="0" smtClean="0"/>
              <a:t>inosilicate – colorless amphibole)</a:t>
            </a:r>
          </a:p>
        </p:txBody>
      </p:sp>
    </p:spTree>
    <p:extLst>
      <p:ext uri="{BB962C8B-B14F-4D97-AF65-F5344CB8AC3E}">
        <p14:creationId xmlns:p14="http://schemas.microsoft.com/office/powerpoint/2010/main" val="276296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0"/>
            <a:ext cx="3923452" cy="3924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39" y="0"/>
            <a:ext cx="3947285" cy="3948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5435" y="159587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89840" y="914120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biotite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7522" y="4326273"/>
            <a:ext cx="4754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UUOP 30.8</a:t>
            </a:r>
          </a:p>
          <a:p>
            <a:r>
              <a:rPr lang="en-US" dirty="0" smtClean="0"/>
              <a:t>Biotite (phyllosilicate - T-O-T +cation): K(</a:t>
            </a:r>
            <a:r>
              <a:rPr lang="en-US" dirty="0" err="1" smtClean="0"/>
              <a:t>Mg,Fe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(AlSi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10</a:t>
            </a:r>
            <a:r>
              <a:rPr lang="en-US" dirty="0" smtClean="0"/>
              <a:t>)(F,OH)</a:t>
            </a:r>
            <a:r>
              <a:rPr lang="en-US" baseline="-25000" dirty="0" smtClean="0"/>
              <a:t>2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374007" y="2754004"/>
            <a:ext cx="630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zircon</a:t>
            </a:r>
            <a:endParaRPr lang="en-US" sz="14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269257" y="2971299"/>
            <a:ext cx="268271" cy="90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5218" y="3125187"/>
            <a:ext cx="6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garnet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589840" y="3213636"/>
            <a:ext cx="182917" cy="6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05989" y="3455974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54" y="3654965"/>
            <a:ext cx="3182760" cy="3182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14" y="3654965"/>
            <a:ext cx="3182760" cy="31827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6957" y="5643796"/>
            <a:ext cx="475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Zircon with radiation hallo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905018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40" y="452382"/>
            <a:ext cx="3924930" cy="3924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49" y="445232"/>
            <a:ext cx="3947222" cy="3948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3119" y="1359352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biotite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0801" y="4771505"/>
            <a:ext cx="47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31.4</a:t>
            </a:r>
          </a:p>
          <a:p>
            <a:r>
              <a:rPr lang="en-US" dirty="0" smtClean="0"/>
              <a:t>Plagioclase (tectosilicate): </a:t>
            </a:r>
            <a:r>
              <a:rPr lang="en-US" dirty="0"/>
              <a:t>NaAlSi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8</a:t>
            </a:r>
            <a:r>
              <a:rPr lang="en-US" dirty="0"/>
              <a:t> – CaAl</a:t>
            </a:r>
            <a:r>
              <a:rPr lang="en-US" baseline="-25000" dirty="0"/>
              <a:t>2</a:t>
            </a:r>
            <a:r>
              <a:rPr lang="en-US" dirty="0"/>
              <a:t>Si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8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423526" y="3461772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plag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7767" y="2868449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horn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74310" y="2868449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81119" y="384436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orthoclase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70479" y="1986489"/>
            <a:ext cx="713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apatite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772828" y="2236124"/>
            <a:ext cx="339708" cy="116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582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78" y="452382"/>
            <a:ext cx="3923453" cy="3924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49" y="445250"/>
            <a:ext cx="3947222" cy="39487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73942" y="874201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biotite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07311" y="3338985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orthoclase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82870" y="3031208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92716" y="1753732"/>
            <a:ext cx="94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muscovite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479696" y="1028090"/>
            <a:ext cx="339708" cy="116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56901" y="4489830"/>
            <a:ext cx="757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UUOP 32.5</a:t>
            </a:r>
          </a:p>
          <a:p>
            <a:r>
              <a:rPr lang="en-US" dirty="0" smtClean="0"/>
              <a:t>Biotite (phyllosilicate - T-O-T +cation): K(</a:t>
            </a:r>
            <a:r>
              <a:rPr lang="en-US" dirty="0" err="1" smtClean="0"/>
              <a:t>Mg,Fe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(AlSi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10</a:t>
            </a:r>
            <a:r>
              <a:rPr lang="en-US" dirty="0" smtClean="0"/>
              <a:t>)(F,OH)</a:t>
            </a:r>
            <a:r>
              <a:rPr lang="en-US" baseline="-25000" dirty="0" smtClean="0"/>
              <a:t>2</a:t>
            </a:r>
            <a:endParaRPr lang="en-US" baseline="-25000" dirty="0" smtClean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23014" y="2001484"/>
            <a:ext cx="339708" cy="116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07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78" y="453120"/>
            <a:ext cx="3923453" cy="3923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49" y="446749"/>
            <a:ext cx="3947222" cy="39457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96143" y="1599843"/>
            <a:ext cx="1250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stilpnomelane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73614" y="984289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44408" y="1599843"/>
            <a:ext cx="1300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Garnet (</a:t>
            </a:r>
            <a:r>
              <a:rPr lang="en-US" sz="1400" b="1" dirty="0" err="1" smtClean="0">
                <a:solidFill>
                  <a:schemeClr val="bg1"/>
                </a:solidFill>
              </a:rPr>
              <a:t>spess</a:t>
            </a:r>
            <a:r>
              <a:rPr lang="en-US" sz="1400" b="1" dirty="0" smtClean="0">
                <a:solidFill>
                  <a:schemeClr val="bg1"/>
                </a:solidFill>
              </a:rPr>
              <a:t>.)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6901" y="4489830"/>
            <a:ext cx="757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UUOP 33.4</a:t>
            </a:r>
          </a:p>
          <a:p>
            <a:r>
              <a:rPr lang="en-US" dirty="0" err="1"/>
              <a:t>stilpnomelane</a:t>
            </a:r>
            <a:r>
              <a:rPr lang="en-US" dirty="0" smtClean="0"/>
              <a:t> (phyllosilicate – dark micas)</a:t>
            </a:r>
            <a:endParaRPr lang="en-US" baseline="-25000" dirty="0" smtClean="0"/>
          </a:p>
        </p:txBody>
      </p:sp>
      <p:cxnSp>
        <p:nvCxnSpPr>
          <p:cNvPr id="3" name="Straight Arrow Connector 2"/>
          <p:cNvCxnSpPr>
            <a:stCxn id="18" idx="2"/>
          </p:cNvCxnSpPr>
          <p:nvPr/>
        </p:nvCxnSpPr>
        <p:spPr>
          <a:xfrm flipH="1">
            <a:off x="3990112" y="1907620"/>
            <a:ext cx="9046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90109" y="1907620"/>
            <a:ext cx="587339" cy="210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182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78" y="453120"/>
            <a:ext cx="3923453" cy="3923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92" y="446749"/>
            <a:ext cx="3945736" cy="39457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93271" y="2709559"/>
            <a:ext cx="91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iddingsite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23973" y="1541241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plag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13685" y="2401782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olivine</a:t>
            </a:r>
            <a:endParaRPr lang="en-US" sz="14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60815" y="2967276"/>
            <a:ext cx="490450" cy="10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50801" y="4771505"/>
            <a:ext cx="4452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34.5</a:t>
            </a:r>
          </a:p>
          <a:p>
            <a:r>
              <a:rPr lang="en-US" dirty="0" err="1"/>
              <a:t>iddingsite</a:t>
            </a:r>
            <a:r>
              <a:rPr lang="en-US" dirty="0" smtClean="0"/>
              <a:t> (NA): </a:t>
            </a:r>
            <a:r>
              <a:rPr lang="en-US" dirty="0" smtClean="0"/>
              <a:t>(alteration product of olivine)</a:t>
            </a:r>
            <a:endParaRPr lang="en-US" baseline="-250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654267" y="2863447"/>
            <a:ext cx="455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opx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72316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78" y="453847"/>
            <a:ext cx="3923453" cy="392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92" y="446749"/>
            <a:ext cx="3945736" cy="39457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90473" y="2709559"/>
            <a:ext cx="732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kyanite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71981" y="3171224"/>
            <a:ext cx="961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sillimanite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50801" y="4771505"/>
            <a:ext cx="487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35.10</a:t>
            </a:r>
          </a:p>
          <a:p>
            <a:r>
              <a:rPr lang="en-US" dirty="0" err="1" smtClean="0"/>
              <a:t>Kyanite</a:t>
            </a:r>
            <a:r>
              <a:rPr lang="en-US" dirty="0" smtClean="0"/>
              <a:t> (nesosilicate – aluminum silicate): Al2SiO5</a:t>
            </a:r>
            <a:endParaRPr lang="en-US" baseline="-250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230318" y="395241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orthoclase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93355" y="1508342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sill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05004" y="2347933"/>
            <a:ext cx="94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muscovite</a:t>
            </a:r>
            <a:endParaRPr lang="en-US" sz="14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682538" y="2144684"/>
            <a:ext cx="590204" cy="274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20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5" y="453847"/>
            <a:ext cx="3921998" cy="392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40" y="446749"/>
            <a:ext cx="3944240" cy="39457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02938" y="1354452"/>
            <a:ext cx="152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Chloritized biotite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25827" y="1508341"/>
            <a:ext cx="959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microcline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0801" y="4771505"/>
            <a:ext cx="4745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36.8</a:t>
            </a:r>
          </a:p>
          <a:p>
            <a:r>
              <a:rPr lang="en-US" dirty="0" smtClean="0"/>
              <a:t>Microcline (tectosilicate – K-</a:t>
            </a:r>
            <a:r>
              <a:rPr lang="en-US" dirty="0" err="1" smtClean="0"/>
              <a:t>felsdpar</a:t>
            </a:r>
            <a:r>
              <a:rPr lang="en-US" dirty="0" smtClean="0"/>
              <a:t>): KAlSi3O8</a:t>
            </a:r>
            <a:endParaRPr lang="en-US" baseline="-250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230318" y="395241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orthoclase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20223" y="988533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410255" y="2555670"/>
            <a:ext cx="94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muscovite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287789" y="2352421"/>
            <a:ext cx="590204" cy="2743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678046" y="1604087"/>
            <a:ext cx="339708" cy="116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97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5" y="453847"/>
            <a:ext cx="3921998" cy="392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40" y="446779"/>
            <a:ext cx="3944240" cy="3945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57730" y="2044644"/>
            <a:ext cx="6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garnet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50801" y="4771505"/>
            <a:ext cx="3192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37.9</a:t>
            </a:r>
          </a:p>
          <a:p>
            <a:r>
              <a:rPr lang="en-US" dirty="0" smtClean="0"/>
              <a:t>garnet (nesosilicate): 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i="1" dirty="0"/>
              <a:t>Y</a:t>
            </a:r>
            <a:r>
              <a:rPr lang="en-US" baseline="-25000" dirty="0"/>
              <a:t>2</a:t>
            </a:r>
            <a:r>
              <a:rPr lang="en-US" dirty="0"/>
              <a:t>(SiO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endParaRPr lang="en-US" baseline="-25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820223" y="988533"/>
            <a:ext cx="1084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r>
              <a:rPr lang="en-US" sz="1400" b="1" dirty="0" smtClean="0"/>
              <a:t> + biotite </a:t>
            </a:r>
            <a:br>
              <a:rPr lang="en-US" sz="1400" b="1" dirty="0" smtClean="0"/>
            </a:br>
            <a:r>
              <a:rPr lang="en-US" sz="1400" b="1" dirty="0" smtClean="0"/>
              <a:t>+ muscovite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78046" y="1604087"/>
            <a:ext cx="339708" cy="116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34375" y="2489581"/>
            <a:ext cx="91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Staurolite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2215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24" y="431166"/>
            <a:ext cx="3967364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431166"/>
            <a:ext cx="3967364" cy="3967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0975" y="4987636"/>
            <a:ext cx="5979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4.4</a:t>
            </a:r>
          </a:p>
          <a:p>
            <a:r>
              <a:rPr lang="en-US" dirty="0" smtClean="0"/>
              <a:t>Muscovite (phyllosilicate – TOT + cation): </a:t>
            </a:r>
            <a:r>
              <a:rPr lang="en-US" dirty="0"/>
              <a:t>KAl</a:t>
            </a:r>
            <a:r>
              <a:rPr lang="en-US" baseline="-25000" dirty="0"/>
              <a:t>2</a:t>
            </a:r>
            <a:r>
              <a:rPr lang="en-US" dirty="0"/>
              <a:t>(AlSi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10</a:t>
            </a:r>
            <a:r>
              <a:rPr lang="en-US" dirty="0"/>
              <a:t>)(F,OH)</a:t>
            </a:r>
            <a:r>
              <a:rPr lang="en-US" baseline="-25000" dirty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Zinnwaldite</a:t>
            </a:r>
            <a:r>
              <a:rPr lang="en-US" dirty="0" smtClean="0"/>
              <a:t> = white micas with higher delta than muscovite)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83725" y="2417445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Zinnwaldite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770377" y="2345267"/>
            <a:ext cx="234259" cy="229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93998" y="2895169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Muscovite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02933" y="3202946"/>
            <a:ext cx="100848" cy="296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70377" y="1391808"/>
            <a:ext cx="703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biotite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115" y="2306306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Quartz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5086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5" y="453847"/>
            <a:ext cx="3921998" cy="392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40" y="447496"/>
            <a:ext cx="3944240" cy="3944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74602" y="2116031"/>
            <a:ext cx="648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augite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50801" y="4771505"/>
            <a:ext cx="2668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38.4</a:t>
            </a:r>
          </a:p>
          <a:p>
            <a:r>
              <a:rPr lang="en-US" dirty="0" smtClean="0"/>
              <a:t>calcite (carbonate): </a:t>
            </a:r>
            <a:r>
              <a:rPr lang="en-US" i="1" dirty="0" smtClean="0"/>
              <a:t>CaCO3</a:t>
            </a:r>
          </a:p>
          <a:p>
            <a:r>
              <a:rPr lang="en-US" i="1" baseline="-25000" dirty="0" smtClean="0"/>
              <a:t>(note: thin sections are too thick)</a:t>
            </a:r>
            <a:endParaRPr lang="en-US" baseline="-25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476929" y="1203975"/>
            <a:ext cx="719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biotite 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61243" y="1203976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76239" y="2789910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olivine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66549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5" y="453847"/>
            <a:ext cx="3921998" cy="392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40" y="447496"/>
            <a:ext cx="3944240" cy="3944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34333" y="1511752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quartz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50801" y="4771505"/>
            <a:ext cx="1990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39.7</a:t>
            </a:r>
          </a:p>
          <a:p>
            <a:r>
              <a:rPr lang="en-US" dirty="0" smtClean="0"/>
              <a:t>topaz (nesosilicate)</a:t>
            </a:r>
            <a:endParaRPr lang="en-US" baseline="-250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110101" y="357310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61801" y="2482133"/>
            <a:ext cx="59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topaz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2149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5" y="453847"/>
            <a:ext cx="3921998" cy="392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40" y="447496"/>
            <a:ext cx="3944240" cy="394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0801" y="4771505"/>
            <a:ext cx="5109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40.5</a:t>
            </a:r>
          </a:p>
          <a:p>
            <a:r>
              <a:rPr lang="en-US" dirty="0" err="1" smtClean="0"/>
              <a:t>sodalite</a:t>
            </a:r>
            <a:r>
              <a:rPr lang="en-US" dirty="0" smtClean="0"/>
              <a:t> (</a:t>
            </a:r>
            <a:r>
              <a:rPr lang="en-US" dirty="0" smtClean="0"/>
              <a:t>tectosilicate – </a:t>
            </a:r>
            <a:r>
              <a:rPr lang="en-US" dirty="0" err="1" smtClean="0"/>
              <a:t>feldspathoid</a:t>
            </a:r>
            <a:r>
              <a:rPr lang="en-US" dirty="0" smtClean="0"/>
              <a:t>) – single crystal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124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5" y="454595"/>
            <a:ext cx="3921998" cy="392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74" y="447496"/>
            <a:ext cx="3942771" cy="394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0801" y="4771505"/>
            <a:ext cx="193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41.2</a:t>
            </a:r>
          </a:p>
          <a:p>
            <a:r>
              <a:rPr lang="en-US" dirty="0" err="1" smtClean="0"/>
              <a:t>sphalarite</a:t>
            </a:r>
            <a:r>
              <a:rPr lang="en-US" dirty="0" smtClean="0"/>
              <a:t> (</a:t>
            </a:r>
            <a:r>
              <a:rPr lang="en-US" dirty="0" smtClean="0"/>
              <a:t>sulfide)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0646" y="3887190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olivine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4721" y="292291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42581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53" y="454595"/>
            <a:ext cx="3920501" cy="392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74" y="448230"/>
            <a:ext cx="3942771" cy="3942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0801" y="4771505"/>
            <a:ext cx="179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42.3</a:t>
            </a:r>
          </a:p>
          <a:p>
            <a:r>
              <a:rPr lang="en-US" dirty="0" smtClean="0"/>
              <a:t>opal (</a:t>
            </a:r>
            <a:r>
              <a:rPr lang="en-US" dirty="0" err="1" smtClean="0"/>
              <a:t>mineraloid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79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53" y="454595"/>
            <a:ext cx="3920501" cy="392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74" y="448970"/>
            <a:ext cx="3942771" cy="3941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0801" y="4771505"/>
            <a:ext cx="3791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43.10</a:t>
            </a:r>
          </a:p>
          <a:p>
            <a:r>
              <a:rPr lang="en-US" dirty="0" smtClean="0"/>
              <a:t>nepheline (</a:t>
            </a:r>
            <a:r>
              <a:rPr lang="en-US" dirty="0" smtClean="0"/>
              <a:t>tectosilicate - </a:t>
            </a:r>
            <a:r>
              <a:rPr lang="en-US" dirty="0" err="1" smtClean="0"/>
              <a:t>feldspathoid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42642" y="1368434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nepheline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49568" y="1948249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olivine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123546" y="2237762"/>
            <a:ext cx="104891" cy="2316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52340" y="3477096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plag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4916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53" y="455345"/>
            <a:ext cx="3920501" cy="3919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8969"/>
            <a:ext cx="3923888" cy="39253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0801" y="4771505"/>
            <a:ext cx="2154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44.7</a:t>
            </a:r>
          </a:p>
          <a:p>
            <a:r>
              <a:rPr lang="en-US" dirty="0" smtClean="0"/>
              <a:t>epidote (</a:t>
            </a:r>
            <a:r>
              <a:rPr lang="en-US" dirty="0" err="1" smtClean="0"/>
              <a:t>sorosilicate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47532" y="184060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calcite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50801" y="2193071"/>
            <a:ext cx="95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epidote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38021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03" y="455345"/>
            <a:ext cx="3919001" cy="3919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0801" y="4771505"/>
            <a:ext cx="4091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45.5</a:t>
            </a:r>
          </a:p>
          <a:p>
            <a:r>
              <a:rPr lang="en-US" dirty="0" smtClean="0"/>
              <a:t>calcite (carbonate): CaCO3 – single crystal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71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03" y="456143"/>
            <a:ext cx="3919001" cy="391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412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46.1</a:t>
            </a:r>
          </a:p>
          <a:p>
            <a:r>
              <a:rPr lang="en-US" dirty="0" smtClean="0"/>
              <a:t>topaz (nesosilicate) – single crystal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2603461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01" y="456143"/>
            <a:ext cx="3917405" cy="391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2492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52.7</a:t>
            </a:r>
          </a:p>
          <a:p>
            <a:r>
              <a:rPr lang="en-US" dirty="0" err="1" smtClean="0"/>
              <a:t>vesuvianite</a:t>
            </a:r>
            <a:r>
              <a:rPr lang="en-US" dirty="0" smtClean="0"/>
              <a:t> (</a:t>
            </a:r>
            <a:r>
              <a:rPr lang="en-US" dirty="0" err="1" smtClean="0"/>
              <a:t>sorosilicate</a:t>
            </a:r>
            <a:r>
              <a:rPr lang="en-US" dirty="0" smtClean="0"/>
              <a:t>)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86463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24" y="431166"/>
            <a:ext cx="3967364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78" y="431166"/>
            <a:ext cx="3965880" cy="3967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0975" y="4987636"/>
            <a:ext cx="254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4.3</a:t>
            </a:r>
          </a:p>
          <a:p>
            <a:r>
              <a:rPr lang="en-US" dirty="0" smtClean="0"/>
              <a:t>Tourmaline (</a:t>
            </a:r>
            <a:r>
              <a:rPr lang="en-US" dirty="0" err="1" smtClean="0"/>
              <a:t>cyclosilicate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07525" y="2017310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Muscovite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13198" y="3006551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tourmaline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50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01" y="456143"/>
            <a:ext cx="3917405" cy="391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0801" y="4771505"/>
            <a:ext cx="213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53.3</a:t>
            </a:r>
          </a:p>
          <a:p>
            <a:r>
              <a:rPr lang="en-US" dirty="0" err="1" smtClean="0"/>
              <a:t>melilite</a:t>
            </a:r>
            <a:r>
              <a:rPr lang="en-US" dirty="0" smtClean="0"/>
              <a:t> (</a:t>
            </a:r>
            <a:r>
              <a:rPr lang="en-US" dirty="0" err="1" smtClean="0"/>
              <a:t>sorosilicate</a:t>
            </a:r>
            <a:r>
              <a:rPr lang="en-US" dirty="0" smtClean="0"/>
              <a:t>)</a:t>
            </a:r>
            <a:endParaRPr lang="en-US" baseline="-25000" dirty="0" smtClean="0"/>
          </a:p>
        </p:txBody>
      </p:sp>
      <p:sp>
        <p:nvSpPr>
          <p:cNvPr id="9" name="TextBox 8"/>
          <p:cNvSpPr txBox="1"/>
          <p:nvPr/>
        </p:nvSpPr>
        <p:spPr>
          <a:xfrm rot="2499401">
            <a:off x="2690580" y="1607847"/>
            <a:ext cx="836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Ti</a:t>
            </a:r>
            <a:r>
              <a:rPr lang="en-US" sz="1400" b="1" dirty="0" smtClean="0"/>
              <a:t>-augite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11955" y="2743539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olivine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637357" y="2897427"/>
            <a:ext cx="149197" cy="1538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43868" y="3585895"/>
            <a:ext cx="749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melilite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7793817" y="3674225"/>
            <a:ext cx="197757" cy="655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338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01" y="456143"/>
            <a:ext cx="3917405" cy="391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615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54.4</a:t>
            </a:r>
          </a:p>
          <a:p>
            <a:r>
              <a:rPr lang="en-US" dirty="0" smtClean="0"/>
              <a:t>microcline </a:t>
            </a:r>
            <a:r>
              <a:rPr lang="en-US" dirty="0" smtClean="0"/>
              <a:t>(tectosilicate – K-</a:t>
            </a:r>
            <a:r>
              <a:rPr lang="en-US" dirty="0" err="1" smtClean="0"/>
              <a:t>felsdpar</a:t>
            </a:r>
            <a:r>
              <a:rPr lang="en-US" dirty="0" smtClean="0"/>
              <a:t>): KAlSi3O8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008567" y="2006477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biotite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6232" y="2411657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Musc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2985" y="2764497"/>
            <a:ext cx="1008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microcline.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9800" y="2918385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qz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14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01" y="456143"/>
            <a:ext cx="3917405" cy="391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615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55.5</a:t>
            </a:r>
          </a:p>
          <a:p>
            <a:r>
              <a:rPr lang="en-US" dirty="0" smtClean="0"/>
              <a:t>microcline </a:t>
            </a:r>
            <a:r>
              <a:rPr lang="en-US" dirty="0" smtClean="0"/>
              <a:t>(tectosilicate – K-</a:t>
            </a:r>
            <a:r>
              <a:rPr lang="en-US" dirty="0" err="1" smtClean="0"/>
              <a:t>felsdpar</a:t>
            </a:r>
            <a:r>
              <a:rPr lang="en-US" dirty="0" smtClean="0"/>
              <a:t>): KAlSi3O8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526428" y="291838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Hornb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2570" y="1193392"/>
            <a:ext cx="1008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microcline.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5929" y="1787854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qz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8901" y="3394982"/>
            <a:ext cx="727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biotite.</a:t>
            </a:r>
            <a:endParaRPr lang="en-US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408901" y="3291840"/>
            <a:ext cx="138162" cy="191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785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69" y="456143"/>
            <a:ext cx="3915868" cy="391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428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56.4</a:t>
            </a:r>
          </a:p>
          <a:p>
            <a:r>
              <a:rPr lang="en-US" dirty="0" err="1" smtClean="0"/>
              <a:t>sanidine</a:t>
            </a:r>
            <a:r>
              <a:rPr lang="en-US" dirty="0" smtClean="0"/>
              <a:t> </a:t>
            </a:r>
            <a:r>
              <a:rPr lang="en-US" dirty="0" smtClean="0"/>
              <a:t>(tectosilicate – K-</a:t>
            </a:r>
            <a:r>
              <a:rPr lang="en-US" dirty="0" err="1" smtClean="0"/>
              <a:t>felsdpar</a:t>
            </a:r>
            <a:r>
              <a:rPr lang="en-US" dirty="0" smtClean="0"/>
              <a:t>): KAlSi3O8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37386" y="3175873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biotite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4997" y="2689248"/>
            <a:ext cx="1008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microcline.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9072" y="1621599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glass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5147" y="3492077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sanidine</a:t>
            </a:r>
            <a:endParaRPr lang="en-US" sz="14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536036" y="3035173"/>
            <a:ext cx="138162" cy="1911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79927" y="2145222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qz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127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69" y="456175"/>
            <a:ext cx="3915868" cy="3917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053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57.2</a:t>
            </a:r>
          </a:p>
          <a:p>
            <a:r>
              <a:rPr lang="en-US" dirty="0" smtClean="0"/>
              <a:t>Partly devitrified volcanic glass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3219030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69" y="456911"/>
            <a:ext cx="3915868" cy="3915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16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58.1</a:t>
            </a:r>
          </a:p>
          <a:p>
            <a:r>
              <a:rPr lang="en-US" dirty="0" err="1" smtClean="0"/>
              <a:t>Hyperstene</a:t>
            </a:r>
            <a:r>
              <a:rPr lang="en-US" dirty="0" smtClean="0"/>
              <a:t> (</a:t>
            </a:r>
            <a:r>
              <a:rPr lang="en-US" dirty="0" err="1" smtClean="0"/>
              <a:t>opx</a:t>
            </a:r>
            <a:r>
              <a:rPr lang="en-US" dirty="0" smtClean="0"/>
              <a:t>; inosilicate): (Mg, Fe)SiO3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74060" y="2060892"/>
            <a:ext cx="503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opx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71816" y="1907004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plag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25100" y="2214780"/>
            <a:ext cx="648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augite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59987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4" y="457733"/>
            <a:ext cx="3914246" cy="3915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28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59.6</a:t>
            </a:r>
          </a:p>
          <a:p>
            <a:r>
              <a:rPr lang="en-US" dirty="0" err="1" smtClean="0"/>
              <a:t>tremolite</a:t>
            </a:r>
            <a:r>
              <a:rPr lang="en-US" dirty="0" smtClean="0"/>
              <a:t> (inosilicate – colorless amphibole)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584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4" y="458544"/>
            <a:ext cx="3914246" cy="3914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6222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60.7</a:t>
            </a:r>
          </a:p>
          <a:p>
            <a:r>
              <a:rPr lang="en-US" dirty="0" smtClean="0"/>
              <a:t>Biotite (phyllosilicate - T-O-T +cation): K(</a:t>
            </a:r>
            <a:r>
              <a:rPr lang="en-US" dirty="0" err="1" smtClean="0"/>
              <a:t>Mg,Fe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(AlSi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10</a:t>
            </a:r>
            <a:r>
              <a:rPr lang="en-US" dirty="0" smtClean="0"/>
              <a:t>)(F,OH)</a:t>
            </a:r>
            <a:r>
              <a:rPr lang="en-US" baseline="-25000" dirty="0" smtClean="0"/>
              <a:t>2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88387" y="3172168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biot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69434" y="2617987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horn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51060" y="3772479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plag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826706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4" y="458544"/>
            <a:ext cx="3914246" cy="3914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6222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61.3</a:t>
            </a:r>
          </a:p>
          <a:p>
            <a:r>
              <a:rPr lang="en-US" dirty="0" smtClean="0"/>
              <a:t>Biotite (phyllosilicate - T-O-T +cation): K(</a:t>
            </a:r>
            <a:r>
              <a:rPr lang="en-US" dirty="0" err="1" smtClean="0"/>
              <a:t>Mg,Fe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(AlSi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10</a:t>
            </a:r>
            <a:r>
              <a:rPr lang="en-US" dirty="0" smtClean="0"/>
              <a:t>)(F,OH)</a:t>
            </a:r>
            <a:r>
              <a:rPr lang="en-US" baseline="-25000" dirty="0" smtClean="0"/>
              <a:t>2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66632" y="638947"/>
            <a:ext cx="67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biotite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7005" y="235198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sphene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21114" y="2070248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orthoclase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260016" y="2036618"/>
            <a:ext cx="191044" cy="3750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65201" y="2775929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plag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59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4" y="458544"/>
            <a:ext cx="3914246" cy="3914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63" y="449713"/>
            <a:ext cx="3923888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428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63.3</a:t>
            </a:r>
          </a:p>
          <a:p>
            <a:r>
              <a:rPr lang="en-US" dirty="0" err="1" smtClean="0"/>
              <a:t>sanidine</a:t>
            </a:r>
            <a:r>
              <a:rPr lang="en-US" dirty="0" smtClean="0"/>
              <a:t> (tectosilicate – K-</a:t>
            </a:r>
            <a:r>
              <a:rPr lang="en-US" dirty="0" err="1" smtClean="0"/>
              <a:t>felsdpar</a:t>
            </a:r>
            <a:r>
              <a:rPr lang="en-US" dirty="0" smtClean="0"/>
              <a:t>): KAlSi3O8</a:t>
            </a:r>
            <a:endParaRPr lang="en-US" baseline="-25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921114" y="2070248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sanidine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659578" y="2144684"/>
            <a:ext cx="624187" cy="1130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65201" y="2775929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plag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6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79" y="431166"/>
            <a:ext cx="3965854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78" y="431170"/>
            <a:ext cx="3965880" cy="3967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5646" y="4674627"/>
            <a:ext cx="667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5.6</a:t>
            </a:r>
          </a:p>
          <a:p>
            <a:r>
              <a:rPr lang="en-US" dirty="0" smtClean="0"/>
              <a:t>hornblende (amphibole - inosilicate):</a:t>
            </a:r>
            <a:r>
              <a:rPr lang="it-IT" dirty="0"/>
              <a:t>Ca</a:t>
            </a:r>
            <a:r>
              <a:rPr lang="it-IT" baseline="-25000" dirty="0"/>
              <a:t>2</a:t>
            </a:r>
            <a:r>
              <a:rPr lang="it-IT" dirty="0"/>
              <a:t>(Mg, Fe, Al)</a:t>
            </a:r>
            <a:r>
              <a:rPr lang="it-IT" baseline="-25000" dirty="0"/>
              <a:t>5</a:t>
            </a:r>
            <a:r>
              <a:rPr lang="it-IT" dirty="0"/>
              <a:t> (Al, Si)</a:t>
            </a:r>
            <a:r>
              <a:rPr lang="it-IT" baseline="-25000" dirty="0"/>
              <a:t>8</a:t>
            </a:r>
            <a:r>
              <a:rPr lang="it-IT" dirty="0"/>
              <a:t>O</a:t>
            </a:r>
            <a:r>
              <a:rPr lang="it-IT" baseline="-25000" dirty="0"/>
              <a:t>22</a:t>
            </a:r>
            <a:r>
              <a:rPr lang="it-IT" dirty="0"/>
              <a:t>(OH)</a:t>
            </a:r>
            <a:r>
              <a:rPr lang="it-IT" baseline="-25000" dirty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07525" y="1895096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hornblende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61096" y="1709533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aegerine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2398" y="2478975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biotite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8434" y="1261089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Qz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3920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4" y="458544"/>
            <a:ext cx="3914246" cy="3914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70" y="449713"/>
            <a:ext cx="3586474" cy="392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2852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64.9</a:t>
            </a:r>
          </a:p>
          <a:p>
            <a:r>
              <a:rPr lang="en-US" dirty="0" smtClean="0"/>
              <a:t>Volcanic glass (in ignimbrite)</a:t>
            </a:r>
            <a:endParaRPr lang="en-US" baseline="-25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741602" y="2627200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plag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847215" y="2502131"/>
            <a:ext cx="232756" cy="1995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83765" y="3007907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qz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700336" y="1033927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glass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226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80" y="458544"/>
            <a:ext cx="3912773" cy="3914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70" y="618420"/>
            <a:ext cx="3586474" cy="35864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0801" y="4771505"/>
            <a:ext cx="4428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65.5</a:t>
            </a:r>
          </a:p>
          <a:p>
            <a:r>
              <a:rPr lang="en-US" dirty="0" err="1" smtClean="0"/>
              <a:t>sanidine</a:t>
            </a:r>
            <a:r>
              <a:rPr lang="en-US" dirty="0" smtClean="0"/>
              <a:t> (tectosilicate – K-</a:t>
            </a:r>
            <a:r>
              <a:rPr lang="en-US" dirty="0" err="1" smtClean="0"/>
              <a:t>felsdpar</a:t>
            </a:r>
            <a:r>
              <a:rPr lang="en-US" dirty="0" smtClean="0"/>
              <a:t>): KAlSi3O8</a:t>
            </a:r>
          </a:p>
          <a:p>
            <a:r>
              <a:rPr lang="en-US" dirty="0" smtClean="0"/>
              <a:t>With Carlsbad twin in glass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0436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11" y="458544"/>
            <a:ext cx="3912710" cy="3914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53" y="458544"/>
            <a:ext cx="3870041" cy="3914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0801" y="4771505"/>
            <a:ext cx="3615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66.2</a:t>
            </a:r>
          </a:p>
          <a:p>
            <a:r>
              <a:rPr lang="en-US" dirty="0" err="1" smtClean="0"/>
              <a:t>Hauyne</a:t>
            </a:r>
            <a:r>
              <a:rPr lang="en-US" dirty="0" smtClean="0"/>
              <a:t> (tectosilicate – </a:t>
            </a:r>
            <a:r>
              <a:rPr lang="en-US" dirty="0" err="1" smtClean="0"/>
              <a:t>feldspathoid</a:t>
            </a:r>
            <a:r>
              <a:rPr lang="en-US" dirty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15354" y="2144161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Haüyne</a:t>
            </a:r>
            <a:endParaRPr lang="en-US" sz="1400" b="1" dirty="0"/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flipH="1" flipV="1">
            <a:off x="4126866" y="1956642"/>
            <a:ext cx="565354" cy="187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4197928" y="2451938"/>
            <a:ext cx="494292" cy="187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54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24" y="431166"/>
            <a:ext cx="3967364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78" y="431907"/>
            <a:ext cx="3965880" cy="3965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170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6.9</a:t>
            </a:r>
          </a:p>
          <a:p>
            <a:r>
              <a:rPr lang="en-US" dirty="0" err="1" smtClean="0"/>
              <a:t>sphene</a:t>
            </a:r>
            <a:r>
              <a:rPr lang="en-US" dirty="0" smtClean="0"/>
              <a:t> (or </a:t>
            </a:r>
            <a:r>
              <a:rPr lang="en-US" dirty="0" err="1" smtClean="0"/>
              <a:t>titanite</a:t>
            </a:r>
            <a:r>
              <a:rPr lang="en-US" dirty="0" smtClean="0"/>
              <a:t> - </a:t>
            </a:r>
            <a:r>
              <a:rPr lang="en-US" dirty="0" smtClean="0"/>
              <a:t>neso</a:t>
            </a:r>
            <a:r>
              <a:rPr lang="en-US" dirty="0" smtClean="0"/>
              <a:t>silicate):</a:t>
            </a:r>
            <a:r>
              <a:rPr lang="en-US" dirty="0"/>
              <a:t> CaTiSiO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79030" y="1863421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microcline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61096" y="1709533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aegerine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145" y="3141788"/>
            <a:ext cx="140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sphene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7" y="585055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Qz</a:t>
            </a:r>
            <a:endParaRPr lang="en-US" sz="1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863840" y="2103120"/>
            <a:ext cx="66502" cy="3906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95857" y="1116761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Chlorite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22178" y="1411145"/>
            <a:ext cx="138895" cy="298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783" y="1949231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orthoclase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761927" y="846408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muscovite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113239" y="1086107"/>
            <a:ext cx="531997" cy="210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97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24" y="431166"/>
            <a:ext cx="3967364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78" y="431907"/>
            <a:ext cx="3965880" cy="3965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365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8.1</a:t>
            </a:r>
          </a:p>
          <a:p>
            <a:r>
              <a:rPr lang="en-US" dirty="0" err="1" smtClean="0"/>
              <a:t>sodalite</a:t>
            </a:r>
            <a:r>
              <a:rPr lang="en-US" dirty="0" smtClean="0"/>
              <a:t> (</a:t>
            </a:r>
            <a:r>
              <a:rPr lang="en-US" dirty="0" smtClean="0"/>
              <a:t>tectosilicate – </a:t>
            </a:r>
            <a:r>
              <a:rPr lang="en-US" dirty="0" err="1" smtClean="0"/>
              <a:t>feldspathoid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8330" y="1225136"/>
            <a:ext cx="140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sodalite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39783" y="1949231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aegerine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74507" y="2257008"/>
            <a:ext cx="140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alkali feldspar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967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65" y="431166"/>
            <a:ext cx="3965881" cy="396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49" y="431908"/>
            <a:ext cx="3965880" cy="3965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801" y="4771505"/>
            <a:ext cx="4685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UUOP 9.9</a:t>
            </a:r>
          </a:p>
          <a:p>
            <a:r>
              <a:rPr lang="en-US" dirty="0" smtClean="0"/>
              <a:t>leucite (</a:t>
            </a:r>
            <a:r>
              <a:rPr lang="en-US" dirty="0" smtClean="0"/>
              <a:t>tectosilicate – </a:t>
            </a:r>
            <a:r>
              <a:rPr lang="en-US" dirty="0" err="1" smtClean="0"/>
              <a:t>feldspathoid</a:t>
            </a:r>
            <a:r>
              <a:rPr lang="en-US" dirty="0" smtClean="0"/>
              <a:t>): </a:t>
            </a:r>
            <a:r>
              <a:rPr lang="en-US" dirty="0"/>
              <a:t>K[AlSi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6</a:t>
            </a:r>
            <a:r>
              <a:rPr lang="en-US" dirty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6025" y="1514701"/>
            <a:ext cx="140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leucite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14598" y="2107071"/>
            <a:ext cx="140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Basaltic glass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6704" y="3528855"/>
            <a:ext cx="140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4067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808</Words>
  <Application>Microsoft Office PowerPoint</Application>
  <PresentationFormat>Widescreen</PresentationFormat>
  <Paragraphs>318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lambart</dc:creator>
  <cp:lastModifiedBy>sarah lambart</cp:lastModifiedBy>
  <cp:revision>56</cp:revision>
  <dcterms:created xsi:type="dcterms:W3CDTF">2019-11-13T23:54:04Z</dcterms:created>
  <dcterms:modified xsi:type="dcterms:W3CDTF">2019-11-14T18:26:30Z</dcterms:modified>
</cp:coreProperties>
</file>